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72" r:id="rId5"/>
    <p:sldId id="274" r:id="rId6"/>
    <p:sldId id="329" r:id="rId7"/>
    <p:sldId id="334" r:id="rId8"/>
    <p:sldId id="276" r:id="rId9"/>
    <p:sldId id="384" r:id="rId10"/>
    <p:sldId id="365" r:id="rId11"/>
    <p:sldId id="376" r:id="rId12"/>
    <p:sldId id="377" r:id="rId13"/>
    <p:sldId id="364" r:id="rId14"/>
    <p:sldId id="331" r:id="rId15"/>
    <p:sldId id="378" r:id="rId16"/>
    <p:sldId id="347" r:id="rId17"/>
    <p:sldId id="348" r:id="rId18"/>
    <p:sldId id="379" r:id="rId19"/>
    <p:sldId id="380" r:id="rId20"/>
    <p:sldId id="381" r:id="rId21"/>
    <p:sldId id="382" r:id="rId22"/>
    <p:sldId id="350" r:id="rId23"/>
    <p:sldId id="383" r:id="rId24"/>
    <p:sldId id="295" r:id="rId25"/>
    <p:sldId id="375" r:id="rId26"/>
    <p:sldId id="294" r:id="rId27"/>
  </p:sldIdLst>
  <p:sldSz cx="9906000" cy="6858000" type="A4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36">
          <p15:clr>
            <a:srgbClr val="A4A3A4"/>
          </p15:clr>
        </p15:guide>
        <p15:guide id="3" pos="60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3300"/>
    <a:srgbClr val="FF9933"/>
    <a:srgbClr val="0066FF"/>
    <a:srgbClr val="C0C0C0"/>
    <a:srgbClr val="FF33CC"/>
    <a:srgbClr val="000066"/>
    <a:srgbClr val="00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110"/>
        <p:guide pos="36"/>
        <p:guide pos="60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6DEEBD-8D68-4AF8-B329-172D68BD8567}" type="datetimeFigureOut">
              <a:rPr lang="pt-BR"/>
              <a:pPr>
                <a:defRPr/>
              </a:pPr>
              <a:t>27/07/2016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5FC931-23E2-490B-B146-435057013A7A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987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CA79-734B-4C06-8E1B-81E374FDA6C7}" type="datetimeFigureOut">
              <a:rPr lang="pt-BR" smtClean="0"/>
              <a:pPr/>
              <a:t>27/07/2016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15C2B-F309-4C71-86B9-F71A4E8BA1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0182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59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971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75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453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495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782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632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960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666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5810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43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431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960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3137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65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2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762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90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15C2B-F309-4C71-86B9-F71A4E8BA1AF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54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44488" y="6453336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9FB35B-516A-4BFD-8B7A-91D11EFC5B95}" type="slidenum">
              <a:rPr lang="pt-BR" sz="1400" smtClean="0">
                <a:solidFill>
                  <a:srgbClr val="0066CC"/>
                </a:solidFill>
              </a:rPr>
              <a:t>‹nº›</a:t>
            </a:fld>
            <a:endParaRPr lang="pt-BR" sz="14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>
    <p:split orient="vert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aixaDeTexto 3"/>
          <p:cNvSpPr txBox="1"/>
          <p:nvPr userDrawn="1"/>
        </p:nvSpPr>
        <p:spPr>
          <a:xfrm>
            <a:off x="344488" y="6453336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9FB35B-516A-4BFD-8B7A-91D11EFC5B95}" type="slidenum">
              <a:rPr lang="pt-BR" sz="1400" smtClean="0">
                <a:solidFill>
                  <a:srgbClr val="0066CC"/>
                </a:solidFill>
              </a:rPr>
              <a:t>‹nº›</a:t>
            </a:fld>
            <a:endParaRPr lang="pt-BR" sz="14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2"/>
          <p:cNvSpPr>
            <a:spLocks/>
          </p:cNvSpPr>
          <p:nvPr userDrawn="1"/>
        </p:nvSpPr>
        <p:spPr bwMode="auto">
          <a:xfrm>
            <a:off x="357188" y="333375"/>
            <a:ext cx="9253537" cy="6107113"/>
          </a:xfrm>
          <a:custGeom>
            <a:avLst/>
            <a:gdLst>
              <a:gd name="T0" fmla="*/ 270270 w 719"/>
              <a:gd name="T1" fmla="*/ 0 h 494"/>
              <a:gd name="T2" fmla="*/ 8983267 w 719"/>
              <a:gd name="T3" fmla="*/ 0 h 494"/>
              <a:gd name="T4" fmla="*/ 9253537 w 719"/>
              <a:gd name="T5" fmla="*/ 259614 h 494"/>
              <a:gd name="T6" fmla="*/ 9253537 w 719"/>
              <a:gd name="T7" fmla="*/ 5847499 h 494"/>
              <a:gd name="T8" fmla="*/ 8983267 w 719"/>
              <a:gd name="T9" fmla="*/ 6107113 h 494"/>
              <a:gd name="T10" fmla="*/ 270270 w 719"/>
              <a:gd name="T11" fmla="*/ 6107113 h 494"/>
              <a:gd name="T12" fmla="*/ 0 w 719"/>
              <a:gd name="T13" fmla="*/ 5847499 h 494"/>
              <a:gd name="T14" fmla="*/ 0 w 719"/>
              <a:gd name="T15" fmla="*/ 259614 h 494"/>
              <a:gd name="T16" fmla="*/ 270270 w 719"/>
              <a:gd name="T17" fmla="*/ 0 h 4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19" h="494">
                <a:moveTo>
                  <a:pt x="21" y="0"/>
                </a:moveTo>
                <a:lnTo>
                  <a:pt x="698" y="0"/>
                </a:lnTo>
                <a:cubicBezTo>
                  <a:pt x="709" y="0"/>
                  <a:pt x="719" y="10"/>
                  <a:pt x="719" y="21"/>
                </a:cubicBezTo>
                <a:lnTo>
                  <a:pt x="719" y="473"/>
                </a:lnTo>
                <a:cubicBezTo>
                  <a:pt x="719" y="484"/>
                  <a:pt x="709" y="494"/>
                  <a:pt x="698" y="494"/>
                </a:cubicBezTo>
                <a:lnTo>
                  <a:pt x="21" y="494"/>
                </a:lnTo>
                <a:cubicBezTo>
                  <a:pt x="10" y="494"/>
                  <a:pt x="0" y="484"/>
                  <a:pt x="0" y="473"/>
                </a:cubicBezTo>
                <a:lnTo>
                  <a:pt x="0" y="21"/>
                </a:lnTo>
                <a:cubicBezTo>
                  <a:pt x="0" y="10"/>
                  <a:pt x="10" y="0"/>
                  <a:pt x="21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grpSp>
        <p:nvGrpSpPr>
          <p:cNvPr id="1027" name="Grupo 30"/>
          <p:cNvGrpSpPr>
            <a:grpSpLocks/>
          </p:cNvGrpSpPr>
          <p:nvPr userDrawn="1"/>
        </p:nvGrpSpPr>
        <p:grpSpPr bwMode="auto">
          <a:xfrm>
            <a:off x="7646988" y="5084763"/>
            <a:ext cx="2181225" cy="1779587"/>
            <a:chOff x="7646988" y="5085184"/>
            <a:chExt cx="2181077" cy="1779166"/>
          </a:xfrm>
        </p:grpSpPr>
        <p:sp>
          <p:nvSpPr>
            <p:cNvPr id="1029" name="AutoShape 11"/>
            <p:cNvSpPr>
              <a:spLocks noChangeAspect="1" noChangeArrowheads="1" noTextEdit="1"/>
            </p:cNvSpPr>
            <p:nvPr userDrawn="1"/>
          </p:nvSpPr>
          <p:spPr bwMode="auto">
            <a:xfrm>
              <a:off x="7646988" y="5091532"/>
              <a:ext cx="2108057" cy="1772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30" name="Freeform 13"/>
            <p:cNvSpPr>
              <a:spLocks/>
            </p:cNvSpPr>
            <p:nvPr userDrawn="1"/>
          </p:nvSpPr>
          <p:spPr bwMode="auto">
            <a:xfrm>
              <a:off x="9615354" y="5085184"/>
              <a:ext cx="212711" cy="333296"/>
            </a:xfrm>
            <a:custGeom>
              <a:avLst/>
              <a:gdLst>
                <a:gd name="T0" fmla="*/ 0 w 14"/>
                <a:gd name="T1" fmla="*/ 333296 h 22"/>
                <a:gd name="T2" fmla="*/ 0 w 14"/>
                <a:gd name="T3" fmla="*/ 0 h 22"/>
                <a:gd name="T4" fmla="*/ 212711 w 14"/>
                <a:gd name="T5" fmla="*/ 333296 h 22"/>
                <a:gd name="T6" fmla="*/ 0 w 14"/>
                <a:gd name="T7" fmla="*/ 333296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0" y="0"/>
                  </a:lnTo>
                  <a:lnTo>
                    <a:pt x="14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B37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31" name="Freeform 14"/>
            <p:cNvSpPr>
              <a:spLocks/>
            </p:cNvSpPr>
            <p:nvPr userDrawn="1"/>
          </p:nvSpPr>
          <p:spPr bwMode="auto">
            <a:xfrm>
              <a:off x="7748581" y="5418480"/>
              <a:ext cx="2079484" cy="1395082"/>
            </a:xfrm>
            <a:custGeom>
              <a:avLst/>
              <a:gdLst>
                <a:gd name="T0" fmla="*/ 409825 w 137"/>
                <a:gd name="T1" fmla="*/ 0 h 92"/>
                <a:gd name="T2" fmla="*/ 1183940 w 137"/>
                <a:gd name="T3" fmla="*/ 0 h 92"/>
                <a:gd name="T4" fmla="*/ 1988412 w 137"/>
                <a:gd name="T5" fmla="*/ 0 h 92"/>
                <a:gd name="T6" fmla="*/ 2079484 w 137"/>
                <a:gd name="T7" fmla="*/ 0 h 92"/>
                <a:gd name="T8" fmla="*/ 1791088 w 137"/>
                <a:gd name="T9" fmla="*/ 1228279 h 92"/>
                <a:gd name="T10" fmla="*/ 1791088 w 137"/>
                <a:gd name="T11" fmla="*/ 1228279 h 92"/>
                <a:gd name="T12" fmla="*/ 1775910 w 137"/>
                <a:gd name="T13" fmla="*/ 1304098 h 92"/>
                <a:gd name="T14" fmla="*/ 1654480 w 137"/>
                <a:gd name="T15" fmla="*/ 1395082 h 92"/>
                <a:gd name="T16" fmla="*/ 91072 w 137"/>
                <a:gd name="T17" fmla="*/ 1395082 h 92"/>
                <a:gd name="T18" fmla="*/ 15179 w 137"/>
                <a:gd name="T19" fmla="*/ 1304098 h 92"/>
                <a:gd name="T20" fmla="*/ 288396 w 137"/>
                <a:gd name="T21" fmla="*/ 106148 h 92"/>
                <a:gd name="T22" fmla="*/ 409825 w 137"/>
                <a:gd name="T23" fmla="*/ 0 h 9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7" h="92">
                  <a:moveTo>
                    <a:pt x="27" y="0"/>
                  </a:moveTo>
                  <a:lnTo>
                    <a:pt x="78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18" y="81"/>
                  </a:lnTo>
                  <a:lnTo>
                    <a:pt x="117" y="86"/>
                  </a:lnTo>
                  <a:cubicBezTo>
                    <a:pt x="116" y="89"/>
                    <a:pt x="113" y="92"/>
                    <a:pt x="109" y="92"/>
                  </a:cubicBezTo>
                  <a:lnTo>
                    <a:pt x="6" y="92"/>
                  </a:lnTo>
                  <a:cubicBezTo>
                    <a:pt x="3" y="92"/>
                    <a:pt x="0" y="89"/>
                    <a:pt x="1" y="86"/>
                  </a:cubicBezTo>
                  <a:lnTo>
                    <a:pt x="19" y="7"/>
                  </a:lnTo>
                  <a:cubicBezTo>
                    <a:pt x="20" y="3"/>
                    <a:pt x="24" y="0"/>
                    <a:pt x="27" y="0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32" name="Freeform 21"/>
            <p:cNvSpPr>
              <a:spLocks noEditPoints="1"/>
            </p:cNvSpPr>
            <p:nvPr userDrawn="1"/>
          </p:nvSpPr>
          <p:spPr bwMode="auto">
            <a:xfrm>
              <a:off x="8108919" y="5756537"/>
              <a:ext cx="1330235" cy="718968"/>
            </a:xfrm>
            <a:custGeom>
              <a:avLst/>
              <a:gdLst>
                <a:gd name="T0" fmla="*/ 1020211 w 974"/>
                <a:gd name="T1" fmla="*/ 472036 h 527"/>
                <a:gd name="T2" fmla="*/ 831738 w 974"/>
                <a:gd name="T3" fmla="*/ 472036 h 527"/>
                <a:gd name="T4" fmla="*/ 766183 w 974"/>
                <a:gd name="T5" fmla="*/ 403823 h 527"/>
                <a:gd name="T6" fmla="*/ 714284 w 974"/>
                <a:gd name="T7" fmla="*/ 383359 h 527"/>
                <a:gd name="T8" fmla="*/ 811252 w 974"/>
                <a:gd name="T9" fmla="*/ 246932 h 527"/>
                <a:gd name="T10" fmla="*/ 854956 w 974"/>
                <a:gd name="T11" fmla="*/ 261939 h 527"/>
                <a:gd name="T12" fmla="*/ 857687 w 974"/>
                <a:gd name="T13" fmla="*/ 320602 h 527"/>
                <a:gd name="T14" fmla="*/ 792132 w 974"/>
                <a:gd name="T15" fmla="*/ 360166 h 527"/>
                <a:gd name="T16" fmla="*/ 826275 w 974"/>
                <a:gd name="T17" fmla="*/ 369716 h 527"/>
                <a:gd name="T18" fmla="*/ 831738 w 974"/>
                <a:gd name="T19" fmla="*/ 451572 h 527"/>
                <a:gd name="T20" fmla="*/ 378311 w 974"/>
                <a:gd name="T21" fmla="*/ 641205 h 527"/>
                <a:gd name="T22" fmla="*/ 401529 w 974"/>
                <a:gd name="T23" fmla="*/ 519785 h 527"/>
                <a:gd name="T24" fmla="*/ 484839 w 974"/>
                <a:gd name="T25" fmla="*/ 120055 h 527"/>
                <a:gd name="T26" fmla="*/ 512154 w 974"/>
                <a:gd name="T27" fmla="*/ 0 h 527"/>
                <a:gd name="T28" fmla="*/ 1320675 w 974"/>
                <a:gd name="T29" fmla="*/ 289224 h 527"/>
                <a:gd name="T30" fmla="*/ 1189563 w 974"/>
                <a:gd name="T31" fmla="*/ 380630 h 527"/>
                <a:gd name="T32" fmla="*/ 211690 w 974"/>
                <a:gd name="T33" fmla="*/ 472036 h 527"/>
                <a:gd name="T34" fmla="*/ 304561 w 974"/>
                <a:gd name="T35" fmla="*/ 335609 h 527"/>
                <a:gd name="T36" fmla="*/ 396066 w 974"/>
                <a:gd name="T37" fmla="*/ 428379 h 527"/>
                <a:gd name="T38" fmla="*/ 65556 w 974"/>
                <a:gd name="T39" fmla="*/ 403823 h 527"/>
                <a:gd name="T40" fmla="*/ 96968 w 974"/>
                <a:gd name="T41" fmla="*/ 432472 h 527"/>
                <a:gd name="T42" fmla="*/ 136574 w 974"/>
                <a:gd name="T43" fmla="*/ 403823 h 527"/>
                <a:gd name="T44" fmla="*/ 122917 w 974"/>
                <a:gd name="T45" fmla="*/ 386087 h 527"/>
                <a:gd name="T46" fmla="*/ 25949 w 974"/>
                <a:gd name="T47" fmla="*/ 343795 h 527"/>
                <a:gd name="T48" fmla="*/ 31412 w 974"/>
                <a:gd name="T49" fmla="*/ 298774 h 527"/>
                <a:gd name="T50" fmla="*/ 94236 w 974"/>
                <a:gd name="T51" fmla="*/ 249661 h 527"/>
                <a:gd name="T52" fmla="*/ 185741 w 974"/>
                <a:gd name="T53" fmla="*/ 252389 h 527"/>
                <a:gd name="T54" fmla="*/ 217153 w 974"/>
                <a:gd name="T55" fmla="*/ 293317 h 527"/>
                <a:gd name="T56" fmla="*/ 151598 w 974"/>
                <a:gd name="T57" fmla="*/ 304231 h 527"/>
                <a:gd name="T58" fmla="*/ 114723 w 974"/>
                <a:gd name="T59" fmla="*/ 286496 h 527"/>
                <a:gd name="T60" fmla="*/ 91505 w 974"/>
                <a:gd name="T61" fmla="*/ 312417 h 527"/>
                <a:gd name="T62" fmla="*/ 148866 w 974"/>
                <a:gd name="T63" fmla="*/ 341066 h 527"/>
                <a:gd name="T64" fmla="*/ 204862 w 974"/>
                <a:gd name="T65" fmla="*/ 377902 h 527"/>
                <a:gd name="T66" fmla="*/ 188473 w 974"/>
                <a:gd name="T67" fmla="*/ 432472 h 527"/>
                <a:gd name="T68" fmla="*/ 107894 w 974"/>
                <a:gd name="T69" fmla="*/ 472036 h 527"/>
                <a:gd name="T70" fmla="*/ 20486 w 974"/>
                <a:gd name="T71" fmla="*/ 459758 h 527"/>
                <a:gd name="T72" fmla="*/ 2731 w 974"/>
                <a:gd name="T73" fmla="*/ 409280 h 527"/>
                <a:gd name="T74" fmla="*/ 590002 w 974"/>
                <a:gd name="T75" fmla="*/ 246932 h 527"/>
                <a:gd name="T76" fmla="*/ 629608 w 974"/>
                <a:gd name="T77" fmla="*/ 261939 h 527"/>
                <a:gd name="T78" fmla="*/ 640534 w 974"/>
                <a:gd name="T79" fmla="*/ 296046 h 527"/>
                <a:gd name="T80" fmla="*/ 618682 w 974"/>
                <a:gd name="T81" fmla="*/ 335609 h 527"/>
                <a:gd name="T82" fmla="*/ 577710 w 974"/>
                <a:gd name="T83" fmla="*/ 354709 h 527"/>
                <a:gd name="T84" fmla="*/ 621414 w 974"/>
                <a:gd name="T85" fmla="*/ 388816 h 527"/>
                <a:gd name="T86" fmla="*/ 611853 w 974"/>
                <a:gd name="T87" fmla="*/ 435201 h 527"/>
                <a:gd name="T88" fmla="*/ 566784 w 974"/>
                <a:gd name="T89" fmla="*/ 466579 h 527"/>
                <a:gd name="T90" fmla="*/ 513520 w 974"/>
                <a:gd name="T91" fmla="*/ 286496 h 527"/>
                <a:gd name="T92" fmla="*/ 564052 w 974"/>
                <a:gd name="T93" fmla="*/ 330152 h 527"/>
                <a:gd name="T94" fmla="*/ 574978 w 974"/>
                <a:gd name="T95" fmla="*/ 298774 h 527"/>
                <a:gd name="T96" fmla="*/ 513520 w 974"/>
                <a:gd name="T97" fmla="*/ 286496 h 527"/>
                <a:gd name="T98" fmla="*/ 546298 w 974"/>
                <a:gd name="T99" fmla="*/ 425651 h 527"/>
                <a:gd name="T100" fmla="*/ 555858 w 974"/>
                <a:gd name="T101" fmla="*/ 388816 h 527"/>
                <a:gd name="T102" fmla="*/ 945095 w 974"/>
                <a:gd name="T103" fmla="*/ 386087 h 527"/>
                <a:gd name="T104" fmla="*/ 734770 w 974"/>
                <a:gd name="T105" fmla="*/ 289224 h 527"/>
                <a:gd name="T106" fmla="*/ 782572 w 974"/>
                <a:gd name="T107" fmla="*/ 338338 h 527"/>
                <a:gd name="T108" fmla="*/ 797595 w 974"/>
                <a:gd name="T109" fmla="*/ 306960 h 527"/>
                <a:gd name="T110" fmla="*/ 774377 w 974"/>
                <a:gd name="T111" fmla="*/ 289224 h 5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74" h="527">
                  <a:moveTo>
                    <a:pt x="609" y="346"/>
                  </a:moveTo>
                  <a:lnTo>
                    <a:pt x="713" y="181"/>
                  </a:lnTo>
                  <a:lnTo>
                    <a:pt x="769" y="181"/>
                  </a:lnTo>
                  <a:lnTo>
                    <a:pt x="799" y="346"/>
                  </a:lnTo>
                  <a:lnTo>
                    <a:pt x="747" y="346"/>
                  </a:lnTo>
                  <a:lnTo>
                    <a:pt x="742" y="314"/>
                  </a:lnTo>
                  <a:lnTo>
                    <a:pt x="674" y="314"/>
                  </a:lnTo>
                  <a:lnTo>
                    <a:pt x="655" y="346"/>
                  </a:lnTo>
                  <a:lnTo>
                    <a:pt x="609" y="346"/>
                  </a:lnTo>
                  <a:lnTo>
                    <a:pt x="559" y="346"/>
                  </a:lnTo>
                  <a:lnTo>
                    <a:pt x="559" y="333"/>
                  </a:lnTo>
                  <a:lnTo>
                    <a:pt x="561" y="310"/>
                  </a:lnTo>
                  <a:lnTo>
                    <a:pt x="561" y="300"/>
                  </a:lnTo>
                  <a:lnTo>
                    <a:pt x="561" y="296"/>
                  </a:lnTo>
                  <a:lnTo>
                    <a:pt x="561" y="289"/>
                  </a:lnTo>
                  <a:lnTo>
                    <a:pt x="557" y="285"/>
                  </a:lnTo>
                  <a:lnTo>
                    <a:pt x="551" y="283"/>
                  </a:lnTo>
                  <a:lnTo>
                    <a:pt x="544" y="281"/>
                  </a:lnTo>
                  <a:lnTo>
                    <a:pt x="523" y="281"/>
                  </a:lnTo>
                  <a:lnTo>
                    <a:pt x="509" y="346"/>
                  </a:lnTo>
                  <a:lnTo>
                    <a:pt x="463" y="346"/>
                  </a:lnTo>
                  <a:lnTo>
                    <a:pt x="498" y="181"/>
                  </a:lnTo>
                  <a:lnTo>
                    <a:pt x="576" y="181"/>
                  </a:lnTo>
                  <a:lnTo>
                    <a:pt x="594" y="181"/>
                  </a:lnTo>
                  <a:lnTo>
                    <a:pt x="603" y="181"/>
                  </a:lnTo>
                  <a:lnTo>
                    <a:pt x="611" y="183"/>
                  </a:lnTo>
                  <a:lnTo>
                    <a:pt x="617" y="185"/>
                  </a:lnTo>
                  <a:lnTo>
                    <a:pt x="623" y="188"/>
                  </a:lnTo>
                  <a:lnTo>
                    <a:pt x="626" y="192"/>
                  </a:lnTo>
                  <a:lnTo>
                    <a:pt x="630" y="200"/>
                  </a:lnTo>
                  <a:lnTo>
                    <a:pt x="632" y="212"/>
                  </a:lnTo>
                  <a:lnTo>
                    <a:pt x="632" y="217"/>
                  </a:lnTo>
                  <a:lnTo>
                    <a:pt x="630" y="225"/>
                  </a:lnTo>
                  <a:lnTo>
                    <a:pt x="628" y="235"/>
                  </a:lnTo>
                  <a:lnTo>
                    <a:pt x="623" y="242"/>
                  </a:lnTo>
                  <a:lnTo>
                    <a:pt x="617" y="250"/>
                  </a:lnTo>
                  <a:lnTo>
                    <a:pt x="609" y="256"/>
                  </a:lnTo>
                  <a:lnTo>
                    <a:pt x="596" y="260"/>
                  </a:lnTo>
                  <a:lnTo>
                    <a:pt x="580" y="264"/>
                  </a:lnTo>
                  <a:lnTo>
                    <a:pt x="580" y="265"/>
                  </a:lnTo>
                  <a:lnTo>
                    <a:pt x="588" y="265"/>
                  </a:lnTo>
                  <a:lnTo>
                    <a:pt x="596" y="267"/>
                  </a:lnTo>
                  <a:lnTo>
                    <a:pt x="601" y="269"/>
                  </a:lnTo>
                  <a:lnTo>
                    <a:pt x="605" y="271"/>
                  </a:lnTo>
                  <a:lnTo>
                    <a:pt x="609" y="279"/>
                  </a:lnTo>
                  <a:lnTo>
                    <a:pt x="611" y="290"/>
                  </a:lnTo>
                  <a:lnTo>
                    <a:pt x="611" y="296"/>
                  </a:lnTo>
                  <a:lnTo>
                    <a:pt x="611" y="306"/>
                  </a:lnTo>
                  <a:lnTo>
                    <a:pt x="609" y="331"/>
                  </a:lnTo>
                  <a:lnTo>
                    <a:pt x="609" y="346"/>
                  </a:lnTo>
                  <a:close/>
                  <a:moveTo>
                    <a:pt x="265" y="527"/>
                  </a:moveTo>
                  <a:lnTo>
                    <a:pt x="571" y="527"/>
                  </a:lnTo>
                  <a:lnTo>
                    <a:pt x="582" y="470"/>
                  </a:lnTo>
                  <a:lnTo>
                    <a:pt x="277" y="470"/>
                  </a:lnTo>
                  <a:lnTo>
                    <a:pt x="265" y="527"/>
                  </a:lnTo>
                  <a:close/>
                  <a:moveTo>
                    <a:pt x="282" y="439"/>
                  </a:moveTo>
                  <a:lnTo>
                    <a:pt x="590" y="439"/>
                  </a:lnTo>
                  <a:lnTo>
                    <a:pt x="601" y="381"/>
                  </a:lnTo>
                  <a:lnTo>
                    <a:pt x="294" y="381"/>
                  </a:lnTo>
                  <a:lnTo>
                    <a:pt x="282" y="439"/>
                  </a:lnTo>
                  <a:close/>
                  <a:moveTo>
                    <a:pt x="344" y="146"/>
                  </a:moveTo>
                  <a:lnTo>
                    <a:pt x="651" y="146"/>
                  </a:lnTo>
                  <a:lnTo>
                    <a:pt x="663" y="88"/>
                  </a:lnTo>
                  <a:lnTo>
                    <a:pt x="355" y="88"/>
                  </a:lnTo>
                  <a:lnTo>
                    <a:pt x="344" y="146"/>
                  </a:lnTo>
                  <a:close/>
                  <a:moveTo>
                    <a:pt x="363" y="57"/>
                  </a:moveTo>
                  <a:lnTo>
                    <a:pt x="671" y="57"/>
                  </a:lnTo>
                  <a:lnTo>
                    <a:pt x="682" y="0"/>
                  </a:lnTo>
                  <a:lnTo>
                    <a:pt x="375" y="0"/>
                  </a:lnTo>
                  <a:lnTo>
                    <a:pt x="363" y="57"/>
                  </a:lnTo>
                  <a:close/>
                  <a:moveTo>
                    <a:pt x="811" y="346"/>
                  </a:moveTo>
                  <a:lnTo>
                    <a:pt x="846" y="181"/>
                  </a:lnTo>
                  <a:lnTo>
                    <a:pt x="974" y="181"/>
                  </a:lnTo>
                  <a:lnTo>
                    <a:pt x="967" y="212"/>
                  </a:lnTo>
                  <a:lnTo>
                    <a:pt x="886" y="212"/>
                  </a:lnTo>
                  <a:lnTo>
                    <a:pt x="878" y="246"/>
                  </a:lnTo>
                  <a:lnTo>
                    <a:pt x="955" y="246"/>
                  </a:lnTo>
                  <a:lnTo>
                    <a:pt x="947" y="279"/>
                  </a:lnTo>
                  <a:lnTo>
                    <a:pt x="871" y="279"/>
                  </a:lnTo>
                  <a:lnTo>
                    <a:pt x="865" y="314"/>
                  </a:lnTo>
                  <a:lnTo>
                    <a:pt x="945" y="314"/>
                  </a:lnTo>
                  <a:lnTo>
                    <a:pt x="940" y="346"/>
                  </a:lnTo>
                  <a:lnTo>
                    <a:pt x="811" y="346"/>
                  </a:lnTo>
                  <a:close/>
                  <a:moveTo>
                    <a:pt x="155" y="346"/>
                  </a:moveTo>
                  <a:lnTo>
                    <a:pt x="190" y="181"/>
                  </a:lnTo>
                  <a:lnTo>
                    <a:pt x="317" y="181"/>
                  </a:lnTo>
                  <a:lnTo>
                    <a:pt x="311" y="212"/>
                  </a:lnTo>
                  <a:lnTo>
                    <a:pt x="230" y="212"/>
                  </a:lnTo>
                  <a:lnTo>
                    <a:pt x="223" y="246"/>
                  </a:lnTo>
                  <a:lnTo>
                    <a:pt x="300" y="246"/>
                  </a:lnTo>
                  <a:lnTo>
                    <a:pt x="292" y="279"/>
                  </a:lnTo>
                  <a:lnTo>
                    <a:pt x="215" y="279"/>
                  </a:lnTo>
                  <a:lnTo>
                    <a:pt x="207" y="314"/>
                  </a:lnTo>
                  <a:lnTo>
                    <a:pt x="290" y="314"/>
                  </a:lnTo>
                  <a:lnTo>
                    <a:pt x="284" y="346"/>
                  </a:lnTo>
                  <a:lnTo>
                    <a:pt x="155" y="346"/>
                  </a:lnTo>
                  <a:close/>
                  <a:moveTo>
                    <a:pt x="2" y="292"/>
                  </a:moveTo>
                  <a:lnTo>
                    <a:pt x="48" y="292"/>
                  </a:lnTo>
                  <a:lnTo>
                    <a:pt x="48" y="296"/>
                  </a:lnTo>
                  <a:lnTo>
                    <a:pt x="48" y="300"/>
                  </a:lnTo>
                  <a:lnTo>
                    <a:pt x="50" y="308"/>
                  </a:lnTo>
                  <a:lnTo>
                    <a:pt x="54" y="314"/>
                  </a:lnTo>
                  <a:lnTo>
                    <a:pt x="61" y="315"/>
                  </a:lnTo>
                  <a:lnTo>
                    <a:pt x="71" y="317"/>
                  </a:lnTo>
                  <a:lnTo>
                    <a:pt x="82" y="315"/>
                  </a:lnTo>
                  <a:lnTo>
                    <a:pt x="90" y="314"/>
                  </a:lnTo>
                  <a:lnTo>
                    <a:pt x="98" y="308"/>
                  </a:lnTo>
                  <a:lnTo>
                    <a:pt x="100" y="298"/>
                  </a:lnTo>
                  <a:lnTo>
                    <a:pt x="100" y="296"/>
                  </a:lnTo>
                  <a:lnTo>
                    <a:pt x="102" y="294"/>
                  </a:lnTo>
                  <a:lnTo>
                    <a:pt x="100" y="290"/>
                  </a:lnTo>
                  <a:lnTo>
                    <a:pt x="98" y="289"/>
                  </a:lnTo>
                  <a:lnTo>
                    <a:pt x="94" y="285"/>
                  </a:lnTo>
                  <a:lnTo>
                    <a:pt x="90" y="283"/>
                  </a:lnTo>
                  <a:lnTo>
                    <a:pt x="50" y="273"/>
                  </a:lnTo>
                  <a:lnTo>
                    <a:pt x="36" y="267"/>
                  </a:lnTo>
                  <a:lnTo>
                    <a:pt x="27" y="262"/>
                  </a:lnTo>
                  <a:lnTo>
                    <a:pt x="23" y="256"/>
                  </a:lnTo>
                  <a:lnTo>
                    <a:pt x="19" y="252"/>
                  </a:lnTo>
                  <a:lnTo>
                    <a:pt x="19" y="246"/>
                  </a:lnTo>
                  <a:lnTo>
                    <a:pt x="17" y="240"/>
                  </a:lnTo>
                  <a:lnTo>
                    <a:pt x="19" y="235"/>
                  </a:lnTo>
                  <a:lnTo>
                    <a:pt x="19" y="229"/>
                  </a:lnTo>
                  <a:lnTo>
                    <a:pt x="23" y="219"/>
                  </a:lnTo>
                  <a:lnTo>
                    <a:pt x="27" y="210"/>
                  </a:lnTo>
                  <a:lnTo>
                    <a:pt x="34" y="202"/>
                  </a:lnTo>
                  <a:lnTo>
                    <a:pt x="44" y="194"/>
                  </a:lnTo>
                  <a:lnTo>
                    <a:pt x="55" y="188"/>
                  </a:lnTo>
                  <a:lnTo>
                    <a:pt x="69" y="183"/>
                  </a:lnTo>
                  <a:lnTo>
                    <a:pt x="84" y="181"/>
                  </a:lnTo>
                  <a:lnTo>
                    <a:pt x="100" y="179"/>
                  </a:lnTo>
                  <a:lnTo>
                    <a:pt x="113" y="181"/>
                  </a:lnTo>
                  <a:lnTo>
                    <a:pt x="127" y="183"/>
                  </a:lnTo>
                  <a:lnTo>
                    <a:pt x="136" y="185"/>
                  </a:lnTo>
                  <a:lnTo>
                    <a:pt x="144" y="188"/>
                  </a:lnTo>
                  <a:lnTo>
                    <a:pt x="152" y="194"/>
                  </a:lnTo>
                  <a:lnTo>
                    <a:pt x="155" y="200"/>
                  </a:lnTo>
                  <a:lnTo>
                    <a:pt x="157" y="208"/>
                  </a:lnTo>
                  <a:lnTo>
                    <a:pt x="159" y="215"/>
                  </a:lnTo>
                  <a:lnTo>
                    <a:pt x="159" y="223"/>
                  </a:lnTo>
                  <a:lnTo>
                    <a:pt x="157" y="231"/>
                  </a:lnTo>
                  <a:lnTo>
                    <a:pt x="109" y="231"/>
                  </a:lnTo>
                  <a:lnTo>
                    <a:pt x="111" y="227"/>
                  </a:lnTo>
                  <a:lnTo>
                    <a:pt x="111" y="223"/>
                  </a:lnTo>
                  <a:lnTo>
                    <a:pt x="109" y="217"/>
                  </a:lnTo>
                  <a:lnTo>
                    <a:pt x="107" y="212"/>
                  </a:lnTo>
                  <a:lnTo>
                    <a:pt x="102" y="210"/>
                  </a:lnTo>
                  <a:lnTo>
                    <a:pt x="94" y="208"/>
                  </a:lnTo>
                  <a:lnTo>
                    <a:pt x="84" y="210"/>
                  </a:lnTo>
                  <a:lnTo>
                    <a:pt x="77" y="213"/>
                  </a:lnTo>
                  <a:lnTo>
                    <a:pt x="71" y="219"/>
                  </a:lnTo>
                  <a:lnTo>
                    <a:pt x="67" y="225"/>
                  </a:lnTo>
                  <a:lnTo>
                    <a:pt x="67" y="227"/>
                  </a:lnTo>
                  <a:lnTo>
                    <a:pt x="67" y="229"/>
                  </a:lnTo>
                  <a:lnTo>
                    <a:pt x="69" y="233"/>
                  </a:lnTo>
                  <a:lnTo>
                    <a:pt x="71" y="237"/>
                  </a:lnTo>
                  <a:lnTo>
                    <a:pt x="75" y="240"/>
                  </a:lnTo>
                  <a:lnTo>
                    <a:pt x="80" y="242"/>
                  </a:lnTo>
                  <a:lnTo>
                    <a:pt x="109" y="250"/>
                  </a:lnTo>
                  <a:lnTo>
                    <a:pt x="127" y="254"/>
                  </a:lnTo>
                  <a:lnTo>
                    <a:pt x="136" y="260"/>
                  </a:lnTo>
                  <a:lnTo>
                    <a:pt x="142" y="264"/>
                  </a:lnTo>
                  <a:lnTo>
                    <a:pt x="146" y="269"/>
                  </a:lnTo>
                  <a:lnTo>
                    <a:pt x="150" y="277"/>
                  </a:lnTo>
                  <a:lnTo>
                    <a:pt x="150" y="285"/>
                  </a:lnTo>
                  <a:lnTo>
                    <a:pt x="150" y="289"/>
                  </a:lnTo>
                  <a:lnTo>
                    <a:pt x="148" y="296"/>
                  </a:lnTo>
                  <a:lnTo>
                    <a:pt x="144" y="308"/>
                  </a:lnTo>
                  <a:lnTo>
                    <a:pt x="138" y="317"/>
                  </a:lnTo>
                  <a:lnTo>
                    <a:pt x="130" y="327"/>
                  </a:lnTo>
                  <a:lnTo>
                    <a:pt x="119" y="335"/>
                  </a:lnTo>
                  <a:lnTo>
                    <a:pt x="107" y="341"/>
                  </a:lnTo>
                  <a:lnTo>
                    <a:pt x="94" y="344"/>
                  </a:lnTo>
                  <a:lnTo>
                    <a:pt x="79" y="346"/>
                  </a:lnTo>
                  <a:lnTo>
                    <a:pt x="63" y="346"/>
                  </a:lnTo>
                  <a:lnTo>
                    <a:pt x="44" y="346"/>
                  </a:lnTo>
                  <a:lnTo>
                    <a:pt x="29" y="342"/>
                  </a:lnTo>
                  <a:lnTo>
                    <a:pt x="21" y="339"/>
                  </a:lnTo>
                  <a:lnTo>
                    <a:pt x="15" y="337"/>
                  </a:lnTo>
                  <a:lnTo>
                    <a:pt x="11" y="333"/>
                  </a:lnTo>
                  <a:lnTo>
                    <a:pt x="7" y="327"/>
                  </a:lnTo>
                  <a:lnTo>
                    <a:pt x="2" y="317"/>
                  </a:lnTo>
                  <a:lnTo>
                    <a:pt x="0" y="306"/>
                  </a:lnTo>
                  <a:lnTo>
                    <a:pt x="2" y="300"/>
                  </a:lnTo>
                  <a:lnTo>
                    <a:pt x="2" y="292"/>
                  </a:lnTo>
                  <a:close/>
                  <a:moveTo>
                    <a:pt x="301" y="346"/>
                  </a:moveTo>
                  <a:lnTo>
                    <a:pt x="338" y="179"/>
                  </a:lnTo>
                  <a:lnTo>
                    <a:pt x="428" y="179"/>
                  </a:lnTo>
                  <a:lnTo>
                    <a:pt x="432" y="181"/>
                  </a:lnTo>
                  <a:lnTo>
                    <a:pt x="436" y="181"/>
                  </a:lnTo>
                  <a:lnTo>
                    <a:pt x="444" y="183"/>
                  </a:lnTo>
                  <a:lnTo>
                    <a:pt x="451" y="185"/>
                  </a:lnTo>
                  <a:lnTo>
                    <a:pt x="457" y="188"/>
                  </a:lnTo>
                  <a:lnTo>
                    <a:pt x="461" y="192"/>
                  </a:lnTo>
                  <a:lnTo>
                    <a:pt x="465" y="196"/>
                  </a:lnTo>
                  <a:lnTo>
                    <a:pt x="467" y="202"/>
                  </a:lnTo>
                  <a:lnTo>
                    <a:pt x="469" y="208"/>
                  </a:lnTo>
                  <a:lnTo>
                    <a:pt x="469" y="213"/>
                  </a:lnTo>
                  <a:lnTo>
                    <a:pt x="469" y="217"/>
                  </a:lnTo>
                  <a:lnTo>
                    <a:pt x="469" y="221"/>
                  </a:lnTo>
                  <a:lnTo>
                    <a:pt x="467" y="229"/>
                  </a:lnTo>
                  <a:lnTo>
                    <a:pt x="463" y="235"/>
                  </a:lnTo>
                  <a:lnTo>
                    <a:pt x="459" y="240"/>
                  </a:lnTo>
                  <a:lnTo>
                    <a:pt x="453" y="246"/>
                  </a:lnTo>
                  <a:lnTo>
                    <a:pt x="448" y="250"/>
                  </a:lnTo>
                  <a:lnTo>
                    <a:pt x="440" y="254"/>
                  </a:lnTo>
                  <a:lnTo>
                    <a:pt x="432" y="258"/>
                  </a:lnTo>
                  <a:lnTo>
                    <a:pt x="425" y="260"/>
                  </a:lnTo>
                  <a:lnTo>
                    <a:pt x="423" y="260"/>
                  </a:lnTo>
                  <a:lnTo>
                    <a:pt x="438" y="264"/>
                  </a:lnTo>
                  <a:lnTo>
                    <a:pt x="448" y="271"/>
                  </a:lnTo>
                  <a:lnTo>
                    <a:pt x="451" y="275"/>
                  </a:lnTo>
                  <a:lnTo>
                    <a:pt x="455" y="279"/>
                  </a:lnTo>
                  <a:lnTo>
                    <a:pt x="455" y="285"/>
                  </a:lnTo>
                  <a:lnTo>
                    <a:pt x="457" y="290"/>
                  </a:lnTo>
                  <a:lnTo>
                    <a:pt x="455" y="298"/>
                  </a:lnTo>
                  <a:lnTo>
                    <a:pt x="453" y="306"/>
                  </a:lnTo>
                  <a:lnTo>
                    <a:pt x="451" y="314"/>
                  </a:lnTo>
                  <a:lnTo>
                    <a:pt x="448" y="319"/>
                  </a:lnTo>
                  <a:lnTo>
                    <a:pt x="442" y="325"/>
                  </a:lnTo>
                  <a:lnTo>
                    <a:pt x="438" y="331"/>
                  </a:lnTo>
                  <a:lnTo>
                    <a:pt x="430" y="337"/>
                  </a:lnTo>
                  <a:lnTo>
                    <a:pt x="425" y="341"/>
                  </a:lnTo>
                  <a:lnTo>
                    <a:pt x="415" y="342"/>
                  </a:lnTo>
                  <a:lnTo>
                    <a:pt x="405" y="344"/>
                  </a:lnTo>
                  <a:lnTo>
                    <a:pt x="392" y="346"/>
                  </a:lnTo>
                  <a:lnTo>
                    <a:pt x="376" y="346"/>
                  </a:lnTo>
                  <a:lnTo>
                    <a:pt x="301" y="346"/>
                  </a:lnTo>
                  <a:close/>
                  <a:moveTo>
                    <a:pt x="376" y="210"/>
                  </a:moveTo>
                  <a:lnTo>
                    <a:pt x="369" y="246"/>
                  </a:lnTo>
                  <a:lnTo>
                    <a:pt x="390" y="246"/>
                  </a:lnTo>
                  <a:lnTo>
                    <a:pt x="401" y="246"/>
                  </a:lnTo>
                  <a:lnTo>
                    <a:pt x="407" y="244"/>
                  </a:lnTo>
                  <a:lnTo>
                    <a:pt x="413" y="242"/>
                  </a:lnTo>
                  <a:lnTo>
                    <a:pt x="415" y="238"/>
                  </a:lnTo>
                  <a:lnTo>
                    <a:pt x="419" y="233"/>
                  </a:lnTo>
                  <a:lnTo>
                    <a:pt x="421" y="229"/>
                  </a:lnTo>
                  <a:lnTo>
                    <a:pt x="421" y="223"/>
                  </a:lnTo>
                  <a:lnTo>
                    <a:pt x="421" y="219"/>
                  </a:lnTo>
                  <a:lnTo>
                    <a:pt x="419" y="215"/>
                  </a:lnTo>
                  <a:lnTo>
                    <a:pt x="417" y="213"/>
                  </a:lnTo>
                  <a:lnTo>
                    <a:pt x="411" y="210"/>
                  </a:lnTo>
                  <a:lnTo>
                    <a:pt x="401" y="210"/>
                  </a:lnTo>
                  <a:lnTo>
                    <a:pt x="376" y="210"/>
                  </a:lnTo>
                  <a:close/>
                  <a:moveTo>
                    <a:pt x="363" y="277"/>
                  </a:moveTo>
                  <a:lnTo>
                    <a:pt x="353" y="315"/>
                  </a:lnTo>
                  <a:lnTo>
                    <a:pt x="380" y="315"/>
                  </a:lnTo>
                  <a:lnTo>
                    <a:pt x="392" y="315"/>
                  </a:lnTo>
                  <a:lnTo>
                    <a:pt x="400" y="312"/>
                  </a:lnTo>
                  <a:lnTo>
                    <a:pt x="405" y="306"/>
                  </a:lnTo>
                  <a:lnTo>
                    <a:pt x="409" y="296"/>
                  </a:lnTo>
                  <a:lnTo>
                    <a:pt x="409" y="294"/>
                  </a:lnTo>
                  <a:lnTo>
                    <a:pt x="409" y="290"/>
                  </a:lnTo>
                  <a:lnTo>
                    <a:pt x="407" y="285"/>
                  </a:lnTo>
                  <a:lnTo>
                    <a:pt x="403" y="281"/>
                  </a:lnTo>
                  <a:lnTo>
                    <a:pt x="398" y="277"/>
                  </a:lnTo>
                  <a:lnTo>
                    <a:pt x="388" y="277"/>
                  </a:lnTo>
                  <a:lnTo>
                    <a:pt x="363" y="277"/>
                  </a:lnTo>
                  <a:close/>
                  <a:moveTo>
                    <a:pt x="692" y="283"/>
                  </a:moveTo>
                  <a:lnTo>
                    <a:pt x="738" y="283"/>
                  </a:lnTo>
                  <a:lnTo>
                    <a:pt x="732" y="213"/>
                  </a:lnTo>
                  <a:lnTo>
                    <a:pt x="730" y="213"/>
                  </a:lnTo>
                  <a:lnTo>
                    <a:pt x="692" y="283"/>
                  </a:lnTo>
                  <a:close/>
                  <a:moveTo>
                    <a:pt x="538" y="212"/>
                  </a:moveTo>
                  <a:lnTo>
                    <a:pt x="530" y="252"/>
                  </a:lnTo>
                  <a:lnTo>
                    <a:pt x="548" y="252"/>
                  </a:lnTo>
                  <a:lnTo>
                    <a:pt x="559" y="252"/>
                  </a:lnTo>
                  <a:lnTo>
                    <a:pt x="567" y="250"/>
                  </a:lnTo>
                  <a:lnTo>
                    <a:pt x="573" y="248"/>
                  </a:lnTo>
                  <a:lnTo>
                    <a:pt x="578" y="244"/>
                  </a:lnTo>
                  <a:lnTo>
                    <a:pt x="582" y="238"/>
                  </a:lnTo>
                  <a:lnTo>
                    <a:pt x="584" y="231"/>
                  </a:lnTo>
                  <a:lnTo>
                    <a:pt x="584" y="229"/>
                  </a:lnTo>
                  <a:lnTo>
                    <a:pt x="584" y="225"/>
                  </a:lnTo>
                  <a:lnTo>
                    <a:pt x="584" y="221"/>
                  </a:lnTo>
                  <a:lnTo>
                    <a:pt x="582" y="217"/>
                  </a:lnTo>
                  <a:lnTo>
                    <a:pt x="578" y="215"/>
                  </a:lnTo>
                  <a:lnTo>
                    <a:pt x="574" y="213"/>
                  </a:lnTo>
                  <a:lnTo>
                    <a:pt x="567" y="212"/>
                  </a:lnTo>
                  <a:lnTo>
                    <a:pt x="555" y="212"/>
                  </a:lnTo>
                  <a:lnTo>
                    <a:pt x="538" y="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1028" name="Text Box 45"/>
          <p:cNvSpPr txBox="1">
            <a:spLocks noChangeArrowheads="1"/>
          </p:cNvSpPr>
          <p:nvPr userDrawn="1"/>
        </p:nvSpPr>
        <p:spPr bwMode="auto">
          <a:xfrm>
            <a:off x="2441575" y="6524625"/>
            <a:ext cx="5175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1200" b="1" dirty="0">
                <a:solidFill>
                  <a:srgbClr val="0070C0"/>
                </a:solidFill>
              </a:rPr>
              <a:t>Especialistas em pequenos negócios / </a:t>
            </a:r>
            <a:r>
              <a:rPr lang="pt-BR" sz="1200" dirty="0">
                <a:solidFill>
                  <a:srgbClr val="0070C0"/>
                </a:solidFill>
              </a:rPr>
              <a:t>0800 570 0800 / sebrae.com.br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 bwMode="auto">
          <a:xfrm>
            <a:off x="776288" y="239704"/>
            <a:ext cx="8420100" cy="13681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 smtClean="0">
                <a:solidFill>
                  <a:srgbClr val="0066CC"/>
                </a:solidFill>
              </a:rPr>
              <a:t>PESQUISA</a:t>
            </a:r>
            <a:r>
              <a:rPr lang="pt-BR" altLang="pt-BR" sz="6000" dirty="0" smtClean="0">
                <a:solidFill>
                  <a:srgbClr val="0066CC"/>
                </a:solidFill>
              </a:rPr>
              <a:t> </a:t>
            </a:r>
            <a:br>
              <a:rPr lang="pt-BR" altLang="pt-BR" sz="6000" dirty="0" smtClean="0">
                <a:solidFill>
                  <a:srgbClr val="0066CC"/>
                </a:solidFill>
              </a:rPr>
            </a:br>
            <a:r>
              <a:rPr lang="pt-BR" altLang="pt-BR" sz="3200" dirty="0" smtClean="0">
                <a:solidFill>
                  <a:srgbClr val="0066CC"/>
                </a:solidFill>
              </a:rPr>
              <a:t>Alunos Participantes do Desafio Universitário</a:t>
            </a:r>
            <a:endParaRPr lang="pt-BR" altLang="pt-BR" sz="5400" i="1" dirty="0" smtClean="0">
              <a:solidFill>
                <a:srgbClr val="0066CC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519238" y="4986993"/>
            <a:ext cx="69342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Unidade de Gestão Estratégica (UGE)</a:t>
            </a:r>
          </a:p>
          <a:p>
            <a:pPr>
              <a:defRPr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Sebrae Nacional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19238" y="5857875"/>
            <a:ext cx="6934200" cy="50006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t-BR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Julho </a:t>
            </a:r>
            <a:r>
              <a:rPr lang="pt-BR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pt-BR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pt-BR" sz="1600" i="1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07" t="5040" r="16926" b="3375"/>
          <a:stretch/>
        </p:blipFill>
        <p:spPr>
          <a:xfrm>
            <a:off x="3512840" y="1713248"/>
            <a:ext cx="316835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r>
              <a:rPr lang="pt-BR" altLang="pt-BR" sz="1800" b="1" dirty="0">
                <a:solidFill>
                  <a:schemeClr val="tx1"/>
                </a:solidFill>
              </a:rPr>
              <a:t> </a:t>
            </a:r>
            <a:r>
              <a:rPr lang="pt-BR" altLang="pt-BR" sz="1800" b="1" dirty="0" smtClean="0">
                <a:solidFill>
                  <a:schemeClr val="tx1"/>
                </a:solidFill>
              </a:rPr>
              <a:t>O </a:t>
            </a:r>
            <a:r>
              <a:rPr lang="pt-BR" altLang="pt-BR" sz="1800" b="1" dirty="0">
                <a:solidFill>
                  <a:schemeClr val="tx1"/>
                </a:solidFill>
              </a:rPr>
              <a:t>curso que você está fazendo é de qual área do conhecimento?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16496" y="4932527"/>
            <a:ext cx="7560840" cy="1179512"/>
          </a:xfrm>
        </p:spPr>
        <p:txBody>
          <a:bodyPr/>
          <a:lstStyle/>
          <a:p>
            <a:r>
              <a:rPr lang="pt-BR" sz="1800" dirty="0" smtClean="0"/>
              <a:t>Alunos da área de humanas são os mais prevalentes no Desafio.</a:t>
            </a:r>
          </a:p>
          <a:p>
            <a:r>
              <a:rPr lang="pt-BR" sz="1800" dirty="0" smtClean="0"/>
              <a:t>Cruzando as áreas de conhecimento por sexo, nota-se que há diferenças importantes.</a:t>
            </a:r>
          </a:p>
          <a:p>
            <a:r>
              <a:rPr lang="pt-BR" sz="1800" dirty="0" smtClean="0"/>
              <a:t>Em Linguística, letras ou artes e Biológicas há uma predominância feminina, em Engenharia ou Tecnologia há uma predominância masculina.</a:t>
            </a:r>
          </a:p>
          <a:p>
            <a:endParaRPr lang="pt-BR" sz="1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0" y="1188111"/>
            <a:ext cx="5695729" cy="374441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7056" y="2314562"/>
            <a:ext cx="396765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273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268760"/>
            <a:ext cx="2374794" cy="237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722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Desafio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Qual </a:t>
            </a:r>
            <a:r>
              <a:rPr lang="pt-BR" altLang="pt-BR" sz="1800" b="1" dirty="0">
                <a:solidFill>
                  <a:schemeClr val="tx1"/>
                </a:solidFill>
              </a:rPr>
              <a:t>a sua principal motivação em participar do Desafio?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84380" y="5373216"/>
            <a:ext cx="7446928" cy="1179512"/>
          </a:xfrm>
        </p:spPr>
        <p:txBody>
          <a:bodyPr/>
          <a:lstStyle/>
          <a:p>
            <a:pPr algn="just"/>
            <a:r>
              <a:rPr lang="pt-BR" sz="1800" dirty="0" smtClean="0"/>
              <a:t>O interesse em aprender mais sobre o empreendedorismo e a aquisição de conhecimento foram as principais motivações dos alunos que ingressaram no desafio.</a:t>
            </a:r>
          </a:p>
          <a:p>
            <a:pPr algn="just"/>
            <a:endParaRPr lang="pt-BR" sz="1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639" y="1124744"/>
            <a:ext cx="6214635" cy="4176464"/>
          </a:xfrm>
          <a:prstGeom prst="rect">
            <a:avLst/>
          </a:prstGeom>
        </p:spPr>
      </p:pic>
      <p:sp>
        <p:nvSpPr>
          <p:cNvPr id="6" name="Colchete direito 5"/>
          <p:cNvSpPr/>
          <p:nvPr/>
        </p:nvSpPr>
        <p:spPr>
          <a:xfrm>
            <a:off x="7831308" y="1291203"/>
            <a:ext cx="301976" cy="828092"/>
          </a:xfrm>
          <a:prstGeom prst="rightBracket">
            <a:avLst/>
          </a:prstGeom>
          <a:ln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858734" y="1556792"/>
            <a:ext cx="720080" cy="288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55,9%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594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Desafio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Qual </a:t>
            </a:r>
            <a:r>
              <a:rPr lang="pt-BR" altLang="pt-BR" sz="1800" b="1" dirty="0">
                <a:solidFill>
                  <a:schemeClr val="tx1"/>
                </a:solidFill>
              </a:rPr>
              <a:t>foi o maior desafio ao participar do Desafio Universitário?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2480" y="5301208"/>
            <a:ext cx="7704856" cy="1179512"/>
          </a:xfrm>
        </p:spPr>
        <p:txBody>
          <a:bodyPr/>
          <a:lstStyle/>
          <a:p>
            <a:r>
              <a:rPr lang="pt-BR" sz="1600" dirty="0" smtClean="0"/>
              <a:t>A falta de tempo foi a maior dificuldade que alunos enfrentaram ao participar do Desafio Universitário.</a:t>
            </a:r>
          </a:p>
          <a:p>
            <a:r>
              <a:rPr lang="pt-BR" sz="1600" dirty="0" smtClean="0"/>
              <a:t>Questões relacionadas a dificuldade em acessar a plataforma online figuram em segundo lugar no ranking dos contratempos.</a:t>
            </a:r>
          </a:p>
          <a:p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884" y="1144950"/>
            <a:ext cx="5616624" cy="3940234"/>
          </a:xfrm>
          <a:prstGeom prst="rect">
            <a:avLst/>
          </a:prstGeom>
        </p:spPr>
      </p:pic>
      <p:sp>
        <p:nvSpPr>
          <p:cNvPr id="7" name="Retângulo de cantos arredondados 6"/>
          <p:cNvSpPr/>
          <p:nvPr/>
        </p:nvSpPr>
        <p:spPr>
          <a:xfrm>
            <a:off x="6769724" y="2287950"/>
            <a:ext cx="720080" cy="288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22,1%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4" name="Conector angulado 3"/>
          <p:cNvCxnSpPr/>
          <p:nvPr/>
        </p:nvCxnSpPr>
        <p:spPr>
          <a:xfrm>
            <a:off x="5673080" y="2060848"/>
            <a:ext cx="1008112" cy="227102"/>
          </a:xfrm>
          <a:prstGeom prst="bentConnector3">
            <a:avLst/>
          </a:prstGeom>
          <a:ln w="28575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flipV="1">
            <a:off x="5457056" y="2575983"/>
            <a:ext cx="1224136" cy="539084"/>
          </a:xfrm>
          <a:prstGeom prst="bentConnector3">
            <a:avLst/>
          </a:prstGeom>
          <a:ln w="28575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2134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 Virtual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1196752"/>
            <a:ext cx="2138876" cy="21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912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Fase Virtual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Dê </a:t>
            </a:r>
            <a:r>
              <a:rPr lang="pt-BR" altLang="pt-BR" sz="1800" b="1" dirty="0">
                <a:solidFill>
                  <a:schemeClr val="tx1"/>
                </a:solidFill>
              </a:rPr>
              <a:t>uma nota de 0 a 10 para o quanto você gosta da </a:t>
            </a:r>
            <a:r>
              <a:rPr lang="pt-BR" altLang="pt-BR" sz="1800" b="1" u="sng" dirty="0" smtClean="0">
                <a:solidFill>
                  <a:schemeClr val="tx1"/>
                </a:solidFill>
              </a:rPr>
              <a:t>Fase </a:t>
            </a:r>
            <a:r>
              <a:rPr lang="pt-BR" altLang="pt-BR" sz="1800" b="1" u="sng" dirty="0">
                <a:solidFill>
                  <a:schemeClr val="tx1"/>
                </a:solidFill>
              </a:rPr>
              <a:t>virtual do desafio</a:t>
            </a:r>
            <a:r>
              <a:rPr lang="pt-BR" altLang="pt-BR" sz="1800" b="1" dirty="0">
                <a:solidFill>
                  <a:schemeClr val="tx1"/>
                </a:solidFill>
              </a:rPr>
              <a:t>. </a:t>
            </a:r>
            <a:r>
              <a:rPr lang="pt-BR" altLang="pt-BR" sz="1800" b="1" dirty="0" smtClean="0">
                <a:solidFill>
                  <a:schemeClr val="tx1"/>
                </a:solidFill>
              </a:rPr>
              <a:t/>
            </a:r>
            <a:br>
              <a:rPr lang="pt-BR" altLang="pt-BR" sz="1800" b="1" dirty="0" smtClean="0">
                <a:solidFill>
                  <a:schemeClr val="tx1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Sendo </a:t>
            </a:r>
            <a:r>
              <a:rPr lang="pt-BR" altLang="pt-BR" sz="1800" b="1" dirty="0">
                <a:solidFill>
                  <a:schemeClr val="tx1"/>
                </a:solidFill>
              </a:rPr>
              <a:t>que a nota 0 significa “não gosto” e a nota 10 “gosto muito”.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93500" y="5157192"/>
            <a:ext cx="7704856" cy="1179512"/>
          </a:xfrm>
        </p:spPr>
        <p:txBody>
          <a:bodyPr/>
          <a:lstStyle/>
          <a:p>
            <a:r>
              <a:rPr lang="pt-BR" sz="1800" dirty="0" smtClean="0"/>
              <a:t>Os alunos avaliaram o quanto gostam da Fase virtual do Desafio atribuindo uma nota de 0 a 10.</a:t>
            </a:r>
          </a:p>
          <a:p>
            <a:r>
              <a:rPr lang="pt-BR" sz="1800" dirty="0" smtClean="0"/>
              <a:t>Nota-se que em média os alunos gostam moderadamente da Fase Virtual.</a:t>
            </a:r>
          </a:p>
          <a:p>
            <a:r>
              <a:rPr lang="pt-BR" sz="1800" dirty="0" smtClean="0"/>
              <a:t>Cruzando os resultados por sexo, nota-se que não há diferença significativa.</a:t>
            </a:r>
            <a:endParaRPr lang="pt-BR" sz="1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592" y="1340768"/>
            <a:ext cx="6912768" cy="374718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36" y="1638940"/>
            <a:ext cx="1944216" cy="97827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552" y="2686453"/>
            <a:ext cx="1551405" cy="51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802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Fase Virtual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2480" y="5589240"/>
            <a:ext cx="7704856" cy="1179512"/>
          </a:xfrm>
        </p:spPr>
        <p:txBody>
          <a:bodyPr/>
          <a:lstStyle/>
          <a:p>
            <a:r>
              <a:rPr lang="pt-BR" sz="1800" dirty="0" smtClean="0"/>
              <a:t>Os jogos são a parte mais apreciada pelos alunos na Fase Virtual.</a:t>
            </a:r>
          </a:p>
          <a:p>
            <a:r>
              <a:rPr lang="pt-BR" sz="1800" dirty="0" smtClean="0"/>
              <a:t>Por outro lado, o </a:t>
            </a:r>
            <a:r>
              <a:rPr lang="pt-BR" sz="1800" dirty="0" err="1" smtClean="0"/>
              <a:t>Quiz</a:t>
            </a:r>
            <a:r>
              <a:rPr lang="pt-BR" sz="1800" dirty="0" smtClean="0"/>
              <a:t> é parte menos apreciada pelos alunos na Fase Virtual.</a:t>
            </a:r>
            <a:endParaRPr lang="pt-BR" sz="1800" dirty="0"/>
          </a:p>
        </p:txBody>
      </p:sp>
      <p:sp>
        <p:nvSpPr>
          <p:cNvPr id="2" name="Retângulo 1"/>
          <p:cNvSpPr/>
          <p:nvPr/>
        </p:nvSpPr>
        <p:spPr>
          <a:xfrm>
            <a:off x="416496" y="764704"/>
            <a:ext cx="3826625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Na fase virtual o que você mais gosta?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26503" y="764704"/>
            <a:ext cx="401898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Na fase virtual o que você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menos gosta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pt-BR" sz="3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0" y="1309610"/>
            <a:ext cx="5571469" cy="3559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584" y="1258748"/>
            <a:ext cx="6096070" cy="411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858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Fase Virtual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Em </a:t>
            </a:r>
            <a:r>
              <a:rPr lang="pt-BR" altLang="pt-BR" sz="1800" b="1" dirty="0">
                <a:solidFill>
                  <a:schemeClr val="tx1"/>
                </a:solidFill>
              </a:rPr>
              <a:t>relação </a:t>
            </a:r>
            <a:r>
              <a:rPr lang="pt-BR" altLang="pt-BR" sz="1800" b="1" dirty="0" smtClean="0">
                <a:solidFill>
                  <a:schemeClr val="tx1"/>
                </a:solidFill>
              </a:rPr>
              <a:t>aos </a:t>
            </a:r>
            <a:r>
              <a:rPr lang="pt-BR" altLang="pt-BR" sz="1800" b="1" u="sng" dirty="0" smtClean="0">
                <a:solidFill>
                  <a:schemeClr val="tx1"/>
                </a:solidFill>
              </a:rPr>
              <a:t>Temas dos </a:t>
            </a:r>
            <a:r>
              <a:rPr lang="pt-BR" altLang="pt-BR" sz="1800" b="1" u="sng" dirty="0">
                <a:solidFill>
                  <a:schemeClr val="tx1"/>
                </a:solidFill>
              </a:rPr>
              <a:t>jogos</a:t>
            </a:r>
            <a:r>
              <a:rPr lang="pt-BR" altLang="pt-BR" sz="1800" b="1" dirty="0">
                <a:solidFill>
                  <a:schemeClr val="tx1"/>
                </a:solidFill>
              </a:rPr>
              <a:t>, dê uma nota de 0 a 10 para a sua satisfação.  Sendo que a nota 0 significa “totalmente insatisfeito” e a nota 10 “totalmente satisfeito”.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16496" y="5074258"/>
            <a:ext cx="7704856" cy="1179512"/>
          </a:xfrm>
        </p:spPr>
        <p:txBody>
          <a:bodyPr/>
          <a:lstStyle/>
          <a:p>
            <a:r>
              <a:rPr lang="pt-BR" sz="1600" dirty="0"/>
              <a:t>Os alunos avaliaram </a:t>
            </a:r>
            <a:r>
              <a:rPr lang="pt-BR" sz="1600" dirty="0" smtClean="0"/>
              <a:t>o seu nível de satisfação com os Temas dos Jogos da Fase Virtual </a:t>
            </a:r>
            <a:r>
              <a:rPr lang="pt-BR" sz="1600" dirty="0"/>
              <a:t>atribuindo uma nota de 0 a 10.</a:t>
            </a:r>
          </a:p>
          <a:p>
            <a:r>
              <a:rPr lang="pt-BR" sz="1600" dirty="0"/>
              <a:t>Nota-se que em média os alunos </a:t>
            </a:r>
            <a:r>
              <a:rPr lang="pt-BR" sz="1600" dirty="0" smtClean="0"/>
              <a:t>apresentaram uma satisfação moderada com os Temas dos Jogos.</a:t>
            </a:r>
            <a:endParaRPr lang="pt-BR" sz="1600" dirty="0"/>
          </a:p>
          <a:p>
            <a:r>
              <a:rPr lang="pt-BR" sz="1600" dirty="0"/>
              <a:t>Cruzando os resultados por sexo, nota-se que não há diferença significativa.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593" y="1609787"/>
            <a:ext cx="6498763" cy="346447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28" y="1642120"/>
            <a:ext cx="2016224" cy="101450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935" y="2775772"/>
            <a:ext cx="1587410" cy="5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111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Fase Virtual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Em </a:t>
            </a:r>
            <a:r>
              <a:rPr lang="pt-BR" altLang="pt-BR" sz="1800" b="1" dirty="0">
                <a:solidFill>
                  <a:schemeClr val="tx1"/>
                </a:solidFill>
              </a:rPr>
              <a:t>relação </a:t>
            </a:r>
            <a:r>
              <a:rPr lang="pt-BR" altLang="pt-BR" sz="1800" b="1" dirty="0" smtClean="0">
                <a:solidFill>
                  <a:schemeClr val="tx1"/>
                </a:solidFill>
              </a:rPr>
              <a:t>aos </a:t>
            </a:r>
            <a:r>
              <a:rPr lang="pt-BR" altLang="pt-BR" sz="1800" b="1" u="sng" dirty="0" smtClean="0">
                <a:solidFill>
                  <a:schemeClr val="tx1"/>
                </a:solidFill>
              </a:rPr>
              <a:t>Formatos </a:t>
            </a:r>
            <a:r>
              <a:rPr lang="pt-BR" altLang="pt-BR" sz="1800" b="1" u="sng" dirty="0">
                <a:solidFill>
                  <a:schemeClr val="tx1"/>
                </a:solidFill>
              </a:rPr>
              <a:t>dos jogos</a:t>
            </a:r>
            <a:r>
              <a:rPr lang="pt-BR" altLang="pt-BR" sz="1800" b="1" dirty="0">
                <a:solidFill>
                  <a:schemeClr val="tx1"/>
                </a:solidFill>
              </a:rPr>
              <a:t>, dê uma nota de 0 a 10 para a sua satisfação.  </a:t>
            </a:r>
            <a:r>
              <a:rPr lang="pt-BR" altLang="pt-BR" sz="1800" b="1" dirty="0" smtClean="0">
                <a:solidFill>
                  <a:schemeClr val="tx1"/>
                </a:solidFill>
              </a:rPr>
              <a:t/>
            </a:r>
            <a:br>
              <a:rPr lang="pt-BR" altLang="pt-BR" sz="1800" b="1" dirty="0" smtClean="0">
                <a:solidFill>
                  <a:schemeClr val="tx1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Sendo </a:t>
            </a:r>
            <a:r>
              <a:rPr lang="pt-BR" altLang="pt-BR" sz="1800" b="1" dirty="0">
                <a:solidFill>
                  <a:schemeClr val="tx1"/>
                </a:solidFill>
              </a:rPr>
              <a:t>que a nota 0 significa “totalmente insatisfeito” e a nota 10 “totalmente satisfeito”.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44488" y="5025179"/>
            <a:ext cx="7704856" cy="1179512"/>
          </a:xfrm>
        </p:spPr>
        <p:txBody>
          <a:bodyPr/>
          <a:lstStyle/>
          <a:p>
            <a:r>
              <a:rPr lang="pt-BR" sz="1600" dirty="0"/>
              <a:t>Os alunos avaliaram o seu nível de satisfação com </a:t>
            </a:r>
            <a:r>
              <a:rPr lang="pt-BR" sz="1600" dirty="0" smtClean="0"/>
              <a:t>o Formato dos Jogos da </a:t>
            </a:r>
            <a:r>
              <a:rPr lang="pt-BR" sz="1600" dirty="0"/>
              <a:t>Fase Virtual atribuindo uma nota de 0 a 10.</a:t>
            </a:r>
          </a:p>
          <a:p>
            <a:r>
              <a:rPr lang="pt-BR" sz="1600" dirty="0"/>
              <a:t>Nota-se que em média os alunos apresentaram uma satisfação </a:t>
            </a:r>
            <a:r>
              <a:rPr lang="pt-BR" sz="1600" dirty="0" smtClean="0"/>
              <a:t>baixa </a:t>
            </a:r>
            <a:r>
              <a:rPr lang="pt-BR" sz="1600" dirty="0"/>
              <a:t>com </a:t>
            </a:r>
            <a:r>
              <a:rPr lang="pt-BR" sz="1600" dirty="0" smtClean="0"/>
              <a:t>os Formatos </a:t>
            </a:r>
            <a:r>
              <a:rPr lang="pt-BR" sz="1600" dirty="0"/>
              <a:t>dos Jogos.</a:t>
            </a:r>
          </a:p>
          <a:p>
            <a:r>
              <a:rPr lang="pt-BR" sz="1600" dirty="0"/>
              <a:t>Cruzando os resultados por sexo, nota-se que não há diferença </a:t>
            </a:r>
            <a:r>
              <a:rPr lang="pt-BR" sz="1600" dirty="0" smtClean="0"/>
              <a:t>significativa.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584" y="1196752"/>
            <a:ext cx="7056784" cy="382525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36" y="1642120"/>
            <a:ext cx="2016224" cy="101450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560" y="2791815"/>
            <a:ext cx="1600880" cy="58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40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Fase Virtual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Em </a:t>
            </a:r>
            <a:r>
              <a:rPr lang="pt-BR" altLang="pt-BR" sz="1800" b="1" dirty="0">
                <a:solidFill>
                  <a:schemeClr val="tx1"/>
                </a:solidFill>
              </a:rPr>
              <a:t>relação ao tema do </a:t>
            </a:r>
            <a:r>
              <a:rPr lang="pt-BR" altLang="pt-BR" sz="1800" b="1" u="sng" dirty="0">
                <a:solidFill>
                  <a:schemeClr val="tx1"/>
                </a:solidFill>
              </a:rPr>
              <a:t>Papo de Negócios</a:t>
            </a:r>
            <a:r>
              <a:rPr lang="pt-BR" altLang="pt-BR" sz="1800" b="1" dirty="0">
                <a:solidFill>
                  <a:schemeClr val="tx1"/>
                </a:solidFill>
              </a:rPr>
              <a:t>, dê uma nota de 0 a 10 para a sua satisfação.  Sendo que a nota 0 significa “totalmente insatisfeito” e a nota 10 “totalmente satisfeito”. 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44488" y="5027635"/>
            <a:ext cx="7704856" cy="1179512"/>
          </a:xfrm>
        </p:spPr>
        <p:txBody>
          <a:bodyPr/>
          <a:lstStyle/>
          <a:p>
            <a:r>
              <a:rPr lang="pt-BR" sz="1600" dirty="0"/>
              <a:t>Os alunos avaliaram o seu nível de satisfação com </a:t>
            </a:r>
            <a:r>
              <a:rPr lang="pt-BR" sz="1600" dirty="0" smtClean="0"/>
              <a:t>o tema do Papo de Negócios atribuindo </a:t>
            </a:r>
            <a:r>
              <a:rPr lang="pt-BR" sz="1600" dirty="0"/>
              <a:t>uma nota de 0 a 10.</a:t>
            </a:r>
          </a:p>
          <a:p>
            <a:r>
              <a:rPr lang="pt-BR" sz="1600" dirty="0"/>
              <a:t>Nota-se que em média os alunos apresentaram uma satisfação </a:t>
            </a:r>
            <a:r>
              <a:rPr lang="pt-BR" sz="1600" dirty="0" smtClean="0"/>
              <a:t>moderada </a:t>
            </a:r>
            <a:r>
              <a:rPr lang="pt-BR" sz="1600" dirty="0"/>
              <a:t>com </a:t>
            </a:r>
            <a:r>
              <a:rPr lang="pt-BR" sz="1600" dirty="0" smtClean="0"/>
              <a:t>o tema do Papo de Negócios.</a:t>
            </a:r>
            <a:endParaRPr lang="pt-BR" sz="1600" dirty="0"/>
          </a:p>
          <a:p>
            <a:r>
              <a:rPr lang="pt-BR" sz="1600" dirty="0"/>
              <a:t>Cruzando os resultados por sexo, nota-se que não há </a:t>
            </a:r>
            <a:r>
              <a:rPr lang="pt-BR" sz="1600" dirty="0" smtClean="0"/>
              <a:t>diferença.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592" y="1403648"/>
            <a:ext cx="6984776" cy="357158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28" y="1642607"/>
            <a:ext cx="2088232" cy="105073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935" y="2795606"/>
            <a:ext cx="1659417" cy="60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438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95300" y="41433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4000" dirty="0" smtClean="0">
                <a:solidFill>
                  <a:srgbClr val="0066CC"/>
                </a:solidFill>
              </a:rPr>
              <a:t>Objetivo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95300" y="1484784"/>
            <a:ext cx="8915400" cy="4525963"/>
          </a:xfrm>
        </p:spPr>
        <p:txBody>
          <a:bodyPr/>
          <a:lstStyle/>
          <a:p>
            <a:r>
              <a:rPr lang="pt-BR" sz="2400" dirty="0" smtClean="0"/>
              <a:t>Investigar as possíveis causas da baixa participação na </a:t>
            </a:r>
            <a:r>
              <a:rPr lang="pt-BR" sz="2400" dirty="0"/>
              <a:t>etapa </a:t>
            </a:r>
            <a:r>
              <a:rPr lang="pt-BR" sz="2400" dirty="0" smtClean="0"/>
              <a:t>virtual;</a:t>
            </a:r>
          </a:p>
          <a:p>
            <a:r>
              <a:rPr lang="pt-BR" sz="2400" dirty="0" smtClean="0"/>
              <a:t>Mensurar nível de satisfação com a fase virtual, tema e formato dos jogos;</a:t>
            </a:r>
          </a:p>
          <a:p>
            <a:r>
              <a:rPr lang="pt-BR" sz="2400" dirty="0"/>
              <a:t>Mensurar nível de </a:t>
            </a:r>
            <a:r>
              <a:rPr lang="pt-BR" sz="2400" dirty="0" smtClean="0"/>
              <a:t>satisfação com o tema do Papo de Negócio;</a:t>
            </a:r>
          </a:p>
          <a:p>
            <a:r>
              <a:rPr lang="pt-BR" sz="2400" dirty="0" smtClean="0"/>
              <a:t>Conhecer principais motivos que levam as pessoas a participar do Desafio.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340768"/>
            <a:ext cx="1786398" cy="178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2712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Custo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44488" y="5301208"/>
            <a:ext cx="7704856" cy="1179512"/>
          </a:xfrm>
        </p:spPr>
        <p:txBody>
          <a:bodyPr/>
          <a:lstStyle/>
          <a:p>
            <a:r>
              <a:rPr lang="pt-BR" sz="1800" dirty="0" smtClean="0"/>
              <a:t>Quase a totalidade dos alunos não concorda com a possibilidade de ser necessário pagar pela inscrição do Desafio.</a:t>
            </a:r>
          </a:p>
          <a:p>
            <a:r>
              <a:rPr lang="pt-BR" sz="1800" dirty="0" smtClean="0"/>
              <a:t>Entre aqueles que concordaram, o valor justo seria de R$ 15 a R$ 20.</a:t>
            </a:r>
            <a:endParaRPr lang="pt-BR" sz="1800" dirty="0"/>
          </a:p>
        </p:txBody>
      </p:sp>
      <p:sp>
        <p:nvSpPr>
          <p:cNvPr id="2" name="Retângulo 1"/>
          <p:cNvSpPr/>
          <p:nvPr/>
        </p:nvSpPr>
        <p:spPr>
          <a:xfrm>
            <a:off x="418551" y="867462"/>
            <a:ext cx="4320481" cy="640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t-BR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Na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</a:rPr>
              <a:t>sua opinião, a inscrição do Desafio poderia ser paga?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22459" y="836712"/>
            <a:ext cx="3734997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t-BR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Quanto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</a:rPr>
              <a:t>você acha que seria o valor justo?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1" y="1403648"/>
            <a:ext cx="4800219" cy="285727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823" y="1120424"/>
            <a:ext cx="5042917" cy="3212997"/>
          </a:xfrm>
          <a:prstGeom prst="rect">
            <a:avLst/>
          </a:prstGeom>
        </p:spPr>
      </p:pic>
      <p:cxnSp>
        <p:nvCxnSpPr>
          <p:cNvPr id="8" name="Conector em curva 7"/>
          <p:cNvCxnSpPr/>
          <p:nvPr/>
        </p:nvCxnSpPr>
        <p:spPr>
          <a:xfrm flipV="1">
            <a:off x="4368218" y="1864040"/>
            <a:ext cx="1176531" cy="1080120"/>
          </a:xfrm>
          <a:prstGeom prst="curvedConnector3">
            <a:avLst/>
          </a:prstGeom>
          <a:ln w="28575">
            <a:solidFill>
              <a:srgbClr val="00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6820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88504" y="269776"/>
            <a:ext cx="907300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Considerações Finais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endParaRPr lang="pt-BR" altLang="pt-BR" sz="4000" dirty="0" smtClean="0">
              <a:solidFill>
                <a:srgbClr val="0066CC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87922" y="1340768"/>
            <a:ext cx="8928992" cy="3888432"/>
          </a:xfrm>
        </p:spPr>
        <p:txBody>
          <a:bodyPr/>
          <a:lstStyle/>
          <a:p>
            <a:pPr lvl="0"/>
            <a:r>
              <a:rPr lang="pt-BR" sz="1800" dirty="0"/>
              <a:t>Entre os alunos que participam do Desafio Universitário nota-se uma predominância de alunos de faculdade </a:t>
            </a:r>
            <a:r>
              <a:rPr lang="pt-BR" sz="1800" dirty="0" smtClean="0"/>
              <a:t>privada. </a:t>
            </a:r>
            <a:r>
              <a:rPr lang="pt-BR" sz="1800" dirty="0"/>
              <a:t>Segundo Censo da Educação Superior 2012, 73% das matriculas estão na rede privada, desta forma, essa distribuição representa mais o perfil dos estudantes </a:t>
            </a:r>
            <a:r>
              <a:rPr lang="pt-BR" sz="1800" dirty="0" smtClean="0"/>
              <a:t>universitários, </a:t>
            </a:r>
            <a:r>
              <a:rPr lang="pt-BR" sz="1800" dirty="0"/>
              <a:t>do que uma </a:t>
            </a:r>
            <a:r>
              <a:rPr lang="pt-BR" sz="1800" dirty="0" smtClean="0"/>
              <a:t>característica dos </a:t>
            </a:r>
            <a:r>
              <a:rPr lang="pt-BR" sz="1800" dirty="0"/>
              <a:t>alunos </a:t>
            </a:r>
            <a:r>
              <a:rPr lang="pt-BR" sz="1800" dirty="0" smtClean="0"/>
              <a:t>participantes do </a:t>
            </a:r>
            <a:r>
              <a:rPr lang="pt-BR" sz="1800" dirty="0"/>
              <a:t>Desafio Universitário.</a:t>
            </a:r>
          </a:p>
          <a:p>
            <a:pPr lvl="0"/>
            <a:r>
              <a:rPr lang="pt-BR" sz="1800" dirty="0"/>
              <a:t>67% dos alunos estuda e trabalha, este cenário também reflete uma realidade do contexto brasileiro, onde grande parte dos jovens que </a:t>
            </a:r>
            <a:r>
              <a:rPr lang="pt-BR" sz="1800" dirty="0" smtClean="0"/>
              <a:t>estuda </a:t>
            </a:r>
            <a:r>
              <a:rPr lang="pt-BR" sz="1800" dirty="0"/>
              <a:t>em faculdade privada precisa trabalhar para custear seus estudos. Segundo uma pesquisa realizada pela professora Frida Maria Fischer, da Faculdade de Saúde Pública da USP, quanto mais horas o estudante trabalha, menos tempo se </a:t>
            </a:r>
            <a:r>
              <a:rPr lang="pt-BR" sz="1800" dirty="0" smtClean="0"/>
              <a:t>dedica </a:t>
            </a:r>
            <a:r>
              <a:rPr lang="pt-BR" sz="1800" dirty="0"/>
              <a:t>às aulas. A mesma pesquisa mostrou que durante a semana, </a:t>
            </a:r>
            <a:r>
              <a:rPr lang="pt-BR" sz="1800" dirty="0" smtClean="0"/>
              <a:t>esses estudantes dormem </a:t>
            </a:r>
            <a:r>
              <a:rPr lang="pt-BR" sz="1800" dirty="0"/>
              <a:t>no máximo seis horas e </a:t>
            </a:r>
            <a:r>
              <a:rPr lang="pt-BR" sz="1800" dirty="0" smtClean="0"/>
              <a:t>meia.</a:t>
            </a:r>
            <a:endParaRPr lang="pt-BR" sz="1800" dirty="0"/>
          </a:p>
          <a:p>
            <a:pPr marL="0" lvl="0" indent="0" algn="just">
              <a:buNone/>
            </a:pPr>
            <a:endParaRPr lang="pt-BR" sz="1800" dirty="0"/>
          </a:p>
        </p:txBody>
      </p:sp>
      <p:sp>
        <p:nvSpPr>
          <p:cNvPr id="4" name="Espaço Reservado para Conteúdo 5"/>
          <p:cNvSpPr txBox="1">
            <a:spLocks/>
          </p:cNvSpPr>
          <p:nvPr/>
        </p:nvSpPr>
        <p:spPr>
          <a:xfrm>
            <a:off x="287922" y="4653136"/>
            <a:ext cx="7617406" cy="1368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pt-BR" sz="1800" dirty="0"/>
              <a:t>Segundo o Censo da Educação Superior 2012, os cursos de Ciências Sociais Aplicadas, engenharias e humanas são aqueles onde há maior número de matriculas.  Na pesquisa as mesmas três áreas foram as mais recorrentes, com a diferença de que na pesquisa os cursos de Humanas foram os mais citados.</a:t>
            </a:r>
          </a:p>
          <a:p>
            <a:pPr marL="0" indent="0">
              <a:buNone/>
            </a:pPr>
            <a:endParaRPr lang="pt-BR" sz="1800" kern="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88504" y="269776"/>
            <a:ext cx="907300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Considerações Finais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endParaRPr lang="pt-BR" altLang="pt-BR" sz="4000" dirty="0" smtClean="0">
              <a:solidFill>
                <a:srgbClr val="0066CC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72480" y="1268760"/>
            <a:ext cx="8928992" cy="3888432"/>
          </a:xfrm>
        </p:spPr>
        <p:txBody>
          <a:bodyPr/>
          <a:lstStyle/>
          <a:p>
            <a:pPr lvl="0"/>
            <a:r>
              <a:rPr lang="pt-BR" sz="1800" dirty="0"/>
              <a:t>Junto com a falta de tempo, questões relacionadas </a:t>
            </a:r>
            <a:r>
              <a:rPr lang="pt-BR" sz="1800" dirty="0" smtClean="0"/>
              <a:t>a </a:t>
            </a:r>
            <a:r>
              <a:rPr lang="pt-BR" sz="1800" dirty="0"/>
              <a:t>dificuldade de utilizar a plataforma online foram as mais citadas como sendo empecilhos a participação do Desafio Universitário.</a:t>
            </a:r>
          </a:p>
          <a:p>
            <a:pPr lvl="0"/>
            <a:r>
              <a:rPr lang="pt-BR" sz="1800" dirty="0"/>
              <a:t>Em relação a fase virtual, o Tema dos Jogos e o Tema do Papo de Negócios foram avaliados moderadamente, no entanto, o formato dos Jogos apresentou um baixo índice de satisfação</a:t>
            </a:r>
            <a:r>
              <a:rPr lang="pt-BR" sz="1800" dirty="0" smtClean="0"/>
              <a:t>.</a:t>
            </a:r>
          </a:p>
          <a:p>
            <a:pPr lvl="0"/>
            <a:r>
              <a:rPr lang="pt-BR" sz="1800" dirty="0" smtClean="0"/>
              <a:t>Quando questionados sobre o que mais gostam e o que menos gostam na fase virtual, a maioria dos alunos elegeu os Jogos como sendo o que mais gostam, e o Quis como sendo o que menos gostam da fase virtual. </a:t>
            </a:r>
          </a:p>
          <a:p>
            <a:pPr lvl="0"/>
            <a:endParaRPr lang="pt-BR" sz="1800" dirty="0"/>
          </a:p>
          <a:p>
            <a:pPr marL="0" lvl="0" indent="0">
              <a:buNone/>
            </a:pPr>
            <a:endParaRPr lang="pt-BR" sz="1800" dirty="0" smtClean="0"/>
          </a:p>
          <a:p>
            <a:pPr marL="0" lvl="0" indent="0" algn="just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94874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20552" y="98072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SEBRAE/NA</a:t>
            </a:r>
          </a:p>
          <a:p>
            <a:pPr algn="ctr"/>
            <a:r>
              <a:rPr lang="pt-BR" sz="3200" b="1" dirty="0" smtClean="0"/>
              <a:t>UNIDADE DE GESTÃO ESTRATÉGICA - UGE</a:t>
            </a:r>
            <a:endParaRPr lang="pt-BR" sz="2800" b="1" dirty="0" smtClean="0"/>
          </a:p>
          <a:p>
            <a:endParaRPr lang="pt-BR" sz="2400" b="1" dirty="0" smtClean="0"/>
          </a:p>
          <a:p>
            <a:r>
              <a:rPr lang="pt-BR" sz="2000" b="1" dirty="0" smtClean="0"/>
              <a:t>Equipe Unidade de Gestão Estratégica - UGE</a:t>
            </a:r>
          </a:p>
          <a:p>
            <a:r>
              <a:rPr lang="pt-BR" sz="2000" b="1" dirty="0" smtClean="0"/>
              <a:t>Kennyston Lago (Coordenação e Análise)</a:t>
            </a:r>
          </a:p>
          <a:p>
            <a:r>
              <a:rPr lang="pt-BR" sz="2000" b="1" dirty="0" smtClean="0"/>
              <a:t>61-3348-7783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Unidade de </a:t>
            </a:r>
            <a:r>
              <a:rPr lang="pt-BR" sz="2000" b="1" dirty="0"/>
              <a:t>Capacitação Empresarial e Cultura </a:t>
            </a:r>
            <a:r>
              <a:rPr lang="pt-BR" sz="2000" b="1" dirty="0" smtClean="0"/>
              <a:t>Empreendedora - UCECE</a:t>
            </a:r>
          </a:p>
          <a:p>
            <a:r>
              <a:rPr lang="pt-BR" sz="2000" b="1" dirty="0" smtClean="0"/>
              <a:t>Elisa Rosa</a:t>
            </a:r>
          </a:p>
          <a:p>
            <a:r>
              <a:rPr lang="pt-BR" sz="2000" b="1" dirty="0"/>
              <a:t>61-3348-7707</a:t>
            </a:r>
            <a:endParaRPr lang="pt-BR" sz="1600" b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95300" y="41433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4000" dirty="0" smtClean="0">
                <a:solidFill>
                  <a:srgbClr val="0066CC"/>
                </a:solidFill>
              </a:rPr>
              <a:t>Método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Tipo de Pesquisa: Quantitativa.</a:t>
            </a:r>
          </a:p>
          <a:p>
            <a:r>
              <a:rPr lang="pt-BR" sz="2800" dirty="0" smtClean="0"/>
              <a:t>Aplicação: Via formulário Online (Web).</a:t>
            </a:r>
          </a:p>
          <a:p>
            <a:r>
              <a:rPr lang="pt-BR" sz="2800" dirty="0" smtClean="0"/>
              <a:t>Público: Alunos participantes do Desafio Universitário ciclo 2015.</a:t>
            </a:r>
          </a:p>
          <a:p>
            <a:r>
              <a:rPr lang="pt-BR" sz="2800" dirty="0" smtClean="0"/>
              <a:t>Período de Realização: 23 de Junho  a 14 de Julho de 2016.</a:t>
            </a:r>
          </a:p>
          <a:p>
            <a:r>
              <a:rPr lang="pt-BR" sz="2800" dirty="0" smtClean="0"/>
              <a:t>Quantidade de Respondentes: 581.</a:t>
            </a:r>
          </a:p>
          <a:p>
            <a:r>
              <a:rPr lang="pt-BR" sz="2800" dirty="0" smtClean="0"/>
              <a:t>Margem de erro:4%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Perfil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1556792"/>
            <a:ext cx="1600946" cy="16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1191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 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2400" dirty="0" smtClean="0">
                <a:solidFill>
                  <a:srgbClr val="0066CC"/>
                </a:solidFill>
              </a:rPr>
              <a:t>UF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33343" y="4149080"/>
            <a:ext cx="5688632" cy="1917340"/>
          </a:xfrm>
        </p:spPr>
        <p:txBody>
          <a:bodyPr/>
          <a:lstStyle/>
          <a:p>
            <a:pPr algn="just"/>
            <a:r>
              <a:rPr lang="pt-BR" sz="1800" dirty="0" smtClean="0"/>
              <a:t>A pesquisa contou com a participação de respondentes de 21 estados (78% dos estados brasileiros).</a:t>
            </a:r>
          </a:p>
          <a:p>
            <a:pPr algn="just"/>
            <a:r>
              <a:rPr lang="pt-BR" sz="1800" dirty="0" smtClean="0"/>
              <a:t>Nota-se uma maior proporção de respondentes de PR e RN, que representam 43% da amostra.</a:t>
            </a:r>
          </a:p>
          <a:p>
            <a:pPr algn="just"/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52" y="1052736"/>
            <a:ext cx="5353051" cy="537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394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r>
              <a:rPr lang="pt-BR" altLang="pt-BR" sz="2400" dirty="0" smtClean="0">
                <a:solidFill>
                  <a:srgbClr val="0066CC"/>
                </a:solidFill>
              </a:rPr>
              <a:t>Sexo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83385" y="5445224"/>
            <a:ext cx="7632848" cy="1179512"/>
          </a:xfrm>
        </p:spPr>
        <p:txBody>
          <a:bodyPr/>
          <a:lstStyle/>
          <a:p>
            <a:r>
              <a:rPr lang="pt-BR" sz="1800" dirty="0" smtClean="0"/>
              <a:t>A maioria dos respondentes foi composta por alunos do sexo masculino, no entanto, nota-se uma distribuição equilibrada entre homens e mulheres.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648" y="1268760"/>
            <a:ext cx="6490117" cy="389752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</a:t>
            </a:r>
            <a:r>
              <a:rPr lang="pt-BR" altLang="pt-BR" sz="4000" dirty="0" smtClean="0">
                <a:solidFill>
                  <a:srgbClr val="0066CC"/>
                </a:solidFill>
              </a:rPr>
              <a:t/>
            </a:r>
            <a:br>
              <a:rPr lang="pt-BR" altLang="pt-BR" sz="4000" dirty="0" smtClean="0">
                <a:solidFill>
                  <a:srgbClr val="0066CC"/>
                </a:solidFill>
              </a:rPr>
            </a:br>
            <a:r>
              <a:rPr lang="pt-BR" altLang="pt-BR" sz="2400" dirty="0" smtClean="0">
                <a:solidFill>
                  <a:srgbClr val="0066CC"/>
                </a:solidFill>
              </a:rPr>
              <a:t>Idade</a:t>
            </a:r>
            <a:br>
              <a:rPr lang="pt-BR" altLang="pt-BR" sz="2400" dirty="0" smtClean="0">
                <a:solidFill>
                  <a:srgbClr val="0066CC"/>
                </a:solidFill>
              </a:rPr>
            </a:b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2480" y="4855345"/>
            <a:ext cx="7632848" cy="1179512"/>
          </a:xfrm>
        </p:spPr>
        <p:txBody>
          <a:bodyPr/>
          <a:lstStyle/>
          <a:p>
            <a:r>
              <a:rPr lang="pt-BR" sz="1800" dirty="0" smtClean="0"/>
              <a:t>A idade média dos respondentes é de 25 anos.</a:t>
            </a:r>
          </a:p>
          <a:p>
            <a:r>
              <a:rPr lang="pt-BR" sz="1800" dirty="0" smtClean="0"/>
              <a:t>61% dos respondentes possuem de 18 a 24 anos de idade, apontando para a predominância de um perfil jovem.</a:t>
            </a:r>
          </a:p>
          <a:p>
            <a:r>
              <a:rPr lang="pt-BR" sz="1800" dirty="0" smtClean="0"/>
              <a:t>Nota-se que não há uma diferença significativa entre a idade média de homens e mulheres.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88" y="1700807"/>
            <a:ext cx="4680520" cy="28108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085" y="814534"/>
            <a:ext cx="1207397" cy="23094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904" y="1045474"/>
            <a:ext cx="1622510" cy="61704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1808" y="1750458"/>
            <a:ext cx="4968671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876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 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A </a:t>
            </a:r>
            <a:r>
              <a:rPr lang="pt-BR" altLang="pt-BR" sz="1800" b="1" dirty="0">
                <a:solidFill>
                  <a:schemeClr val="tx1"/>
                </a:solidFill>
              </a:rPr>
              <a:t>faculdade onde você estuda é?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6707" y="5525285"/>
            <a:ext cx="7560840" cy="1179512"/>
          </a:xfrm>
        </p:spPr>
        <p:txBody>
          <a:bodyPr/>
          <a:lstStyle/>
          <a:p>
            <a:r>
              <a:rPr lang="pt-BR" sz="1800" dirty="0" smtClean="0"/>
              <a:t>A maioria dos respondentes afirmou que estuda em facultada privada.</a:t>
            </a:r>
          </a:p>
          <a:p>
            <a:r>
              <a:rPr lang="pt-BR" sz="1800" dirty="0" smtClean="0"/>
              <a:t>De cada 10 alunos apenas 3 são alunos de faculdades públicas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720" y="1370331"/>
            <a:ext cx="6408465" cy="382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912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 bwMode="auto">
          <a:xfrm>
            <a:off x="416496" y="260648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altLang="pt-BR" sz="3600" dirty="0" smtClean="0">
                <a:solidFill>
                  <a:srgbClr val="0066CC"/>
                </a:solidFill>
              </a:rPr>
              <a:t>Perfil </a:t>
            </a:r>
            <a:br>
              <a:rPr lang="pt-BR" altLang="pt-BR" sz="3600" dirty="0" smtClean="0">
                <a:solidFill>
                  <a:srgbClr val="0066CC"/>
                </a:solidFill>
              </a:rPr>
            </a:br>
            <a:r>
              <a:rPr lang="pt-BR" altLang="pt-BR" sz="1800" b="1" dirty="0" smtClean="0">
                <a:solidFill>
                  <a:schemeClr val="tx1"/>
                </a:solidFill>
              </a:rPr>
              <a:t>Qual </a:t>
            </a:r>
            <a:r>
              <a:rPr lang="pt-BR" altLang="pt-BR" sz="1800" b="1" dirty="0">
                <a:solidFill>
                  <a:schemeClr val="tx1"/>
                </a:solidFill>
              </a:rPr>
              <a:t>é a sua ocupação?</a:t>
            </a:r>
            <a:endParaRPr lang="pt-BR" alt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16496" y="5229200"/>
            <a:ext cx="7560840" cy="1179512"/>
          </a:xfrm>
        </p:spPr>
        <p:txBody>
          <a:bodyPr/>
          <a:lstStyle/>
          <a:p>
            <a:r>
              <a:rPr lang="pt-BR" sz="1800" dirty="0" smtClean="0"/>
              <a:t>A maioria dos alunos afirma que Estuda e Trabalha.</a:t>
            </a:r>
          </a:p>
          <a:p>
            <a:r>
              <a:rPr lang="pt-BR" sz="1800" dirty="0" smtClean="0"/>
              <a:t>Esse dado pode indicar que a maioria dos alunos possui uma agenda diária com uma quantidade pequena de tempo disponível para estudo extraclasse, ou que há pouco tempo para o descanso.</a:t>
            </a:r>
            <a:endParaRPr lang="pt-BR" sz="1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720" y="1403648"/>
            <a:ext cx="6301814" cy="374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955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4D2C5FD42EE44BB24AAA5979198881" ma:contentTypeVersion="1" ma:contentTypeDescription="Crie um novo documento." ma:contentTypeScope="" ma:versionID="7622d41b9382a10ff1b88325197a2d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dfe1de69cba6c02f6bd24bf081d61d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F0531A-F238-4974-9F41-FBD77A669912}">
  <ds:schemaRefs>
    <ds:schemaRef ds:uri="http://purl.org/dc/dcmitype/"/>
    <ds:schemaRef ds:uri="http://purl.org/dc/terms/"/>
    <ds:schemaRef ds:uri="http://www.w3.org/XML/1998/namespace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8A044B5-7EC0-4270-B389-6797E4BAD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5559</TotalTime>
  <Words>1090</Words>
  <Application>Microsoft Office PowerPoint</Application>
  <PresentationFormat>Papel A4 (210 x 297 mm)</PresentationFormat>
  <Paragraphs>110</Paragraphs>
  <Slides>24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Design padrão</vt:lpstr>
      <vt:lpstr>PESQUISA  Alunos Participantes do Desafio Universitário</vt:lpstr>
      <vt:lpstr>Objetivo</vt:lpstr>
      <vt:lpstr>Método</vt:lpstr>
      <vt:lpstr>Perfil</vt:lpstr>
      <vt:lpstr>Perfil  UF</vt:lpstr>
      <vt:lpstr>Perfil Sexo</vt:lpstr>
      <vt:lpstr>Perfil Idade </vt:lpstr>
      <vt:lpstr>Perfil  A faculdade onde você estuda é?</vt:lpstr>
      <vt:lpstr>Perfil  Qual é a sua ocupação?</vt:lpstr>
      <vt:lpstr>Perfil  O curso que você está fazendo é de qual área do conhecimento?</vt:lpstr>
      <vt:lpstr>Desafio </vt:lpstr>
      <vt:lpstr>Desafio Qual a sua principal motivação em participar do Desafio?</vt:lpstr>
      <vt:lpstr>Desafio Qual foi o maior desafio ao participar do Desafio Universitário?</vt:lpstr>
      <vt:lpstr>Fase Virtual</vt:lpstr>
      <vt:lpstr>Fase Virtual Dê uma nota de 0 a 10 para o quanto você gosta da Fase virtual do desafio.  Sendo que a nota 0 significa “não gosto” e a nota 10 “gosto muito”. </vt:lpstr>
      <vt:lpstr>Fase Virtual </vt:lpstr>
      <vt:lpstr>Fase Virtual Em relação aos Temas dos jogos, dê uma nota de 0 a 10 para a sua satisfação.  Sendo que a nota 0 significa “totalmente insatisfeito” e a nota 10 “totalmente satisfeito”. </vt:lpstr>
      <vt:lpstr>Fase Virtual Em relação aos Formatos dos jogos, dê uma nota de 0 a 10 para a sua satisfação.   Sendo que a nota 0 significa “totalmente insatisfeito” e a nota 10 “totalmente satisfeito”. </vt:lpstr>
      <vt:lpstr>Fase Virtual Em relação ao tema do Papo de Negócios, dê uma nota de 0 a 10 para a sua satisfação.  Sendo que a nota 0 significa “totalmente insatisfeito” e a nota 10 “totalmente satisfeito”. </vt:lpstr>
      <vt:lpstr>CUSTO</vt:lpstr>
      <vt:lpstr>Custo </vt:lpstr>
      <vt:lpstr>Considerações Finais </vt:lpstr>
      <vt:lpstr>Considerações Finais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Viegas</dc:creator>
  <cp:lastModifiedBy>Kennyston Costa Lago</cp:lastModifiedBy>
  <cp:revision>678</cp:revision>
  <dcterms:created xsi:type="dcterms:W3CDTF">2011-02-18T16:41:29Z</dcterms:created>
  <dcterms:modified xsi:type="dcterms:W3CDTF">2016-07-27T18:24:26Z</dcterms:modified>
</cp:coreProperties>
</file>